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63" r:id="rId9"/>
    <p:sldId id="262" r:id="rId10"/>
    <p:sldId id="264" r:id="rId11"/>
    <p:sldId id="274" r:id="rId12"/>
    <p:sldId id="275" r:id="rId13"/>
    <p:sldId id="265" r:id="rId14"/>
    <p:sldId id="266" r:id="rId15"/>
    <p:sldId id="268" r:id="rId16"/>
    <p:sldId id="269" r:id="rId17"/>
    <p:sldId id="271" r:id="rId18"/>
    <p:sldId id="276" r:id="rId19"/>
    <p:sldId id="272" r:id="rId20"/>
  </p:sldIdLst>
  <p:sldSz cx="18288000" cy="10287000"/>
  <p:notesSz cx="6858000" cy="9144000"/>
  <p:embeddedFontLst>
    <p:embeddedFont>
      <p:font typeface="윤고딕" panose="020B0600000101010101" charset="-127"/>
      <p:regular r:id="rId22"/>
    </p:embeddedFont>
    <p:embeddedFont>
      <p:font typeface="윤고딕 Bold" panose="020B0600000101010101" charset="-127"/>
      <p:regular r:id="rId23"/>
    </p:embeddedFont>
    <p:embeddedFont>
      <p:font typeface="윤고딕 Light" panose="020B0600000101010101" charset="-127"/>
      <p:regular r:id="rId24"/>
    </p:embeddedFont>
    <p:embeddedFont>
      <p:font typeface="Beautifully Delicious Script" panose="020B0600000101010101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Garet Light" panose="020B0600000101010101" charset="0"/>
      <p:regular r:id="rId27"/>
    </p:embeddedFont>
    <p:embeddedFont>
      <p:font typeface="Glacial Indifference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00" autoAdjust="0"/>
  </p:normalViewPr>
  <p:slideViewPr>
    <p:cSldViewPr snapToGrid="0">
      <p:cViewPr>
        <p:scale>
          <a:sx n="50" d="100"/>
          <a:sy n="50" d="100"/>
        </p:scale>
        <p:origin x="300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84614-18F9-44F1-A32F-42EE3F1DD5C0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F4B98-1731-4F79-A810-8BFDC9515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1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논문에서 소개하는 연구 배경 및 문제 정의는 침입 탐지 시스템인 </a:t>
            </a:r>
            <a:r>
              <a:rPr lang="en-US" altLang="ko-KR" dirty="0"/>
              <a:t>IDS</a:t>
            </a:r>
            <a:r>
              <a:rPr lang="ko-KR" altLang="en-US" dirty="0"/>
              <a:t>에서 다수의 거짓 경보를 발생시켜</a:t>
            </a:r>
            <a:r>
              <a:rPr lang="en-US" altLang="ko-KR" dirty="0"/>
              <a:t>, </a:t>
            </a:r>
            <a:r>
              <a:rPr lang="ko-KR" altLang="en-US" dirty="0"/>
              <a:t>실제로 침입한 흔적을 검사하기 힘들게 만든다는 점에서 고안 되었습니다</a:t>
            </a:r>
            <a:r>
              <a:rPr lang="en-US" altLang="ko-KR" dirty="0"/>
              <a:t>. </a:t>
            </a:r>
            <a:r>
              <a:rPr lang="ko-KR" altLang="en-US" dirty="0"/>
              <a:t>따라서 경보 우선순위를 지정하는 필요성에 대해 집중하여 연구 방향을 설정합니다</a:t>
            </a:r>
            <a:r>
              <a:rPr lang="en-US" altLang="ko-KR" dirty="0"/>
              <a:t>. </a:t>
            </a:r>
            <a:r>
              <a:rPr lang="ko-KR" altLang="en-US" dirty="0"/>
              <a:t>기존의 방식들 중 </a:t>
            </a:r>
            <a:r>
              <a:rPr lang="ko-KR" altLang="en-US" dirty="0" err="1"/>
              <a:t>머신러닝에서는</a:t>
            </a:r>
            <a:r>
              <a:rPr lang="ko-KR" altLang="en-US" dirty="0"/>
              <a:t> 대규모 데이터셋에서 성능 저하의 문제점과 고정된 패턴만 학습하여 유동적인 공격 패턴에 대응이 불가하다는 점</a:t>
            </a:r>
            <a:r>
              <a:rPr lang="en-US" altLang="ko-KR" dirty="0"/>
              <a:t>. </a:t>
            </a:r>
            <a:r>
              <a:rPr lang="ko-KR" altLang="en-US" dirty="0"/>
              <a:t>심층강화학습 방법 중 하나인 </a:t>
            </a:r>
            <a:r>
              <a:rPr lang="en-US" altLang="ko-KR" dirty="0"/>
              <a:t>DDPG</a:t>
            </a:r>
            <a:r>
              <a:rPr lang="ko-KR" altLang="en-US" dirty="0"/>
              <a:t>는 </a:t>
            </a:r>
            <a:r>
              <a:rPr lang="en-US" altLang="ko-KR" dirty="0"/>
              <a:t>off-policy </a:t>
            </a:r>
            <a:r>
              <a:rPr lang="ko-KR" altLang="en-US" dirty="0"/>
              <a:t>방법으로서 더 다양한 정보를 학습하나</a:t>
            </a:r>
            <a:r>
              <a:rPr lang="en-US" altLang="ko-KR" dirty="0"/>
              <a:t>, </a:t>
            </a:r>
            <a:r>
              <a:rPr lang="ko-KR" altLang="en-US" dirty="0" err="1"/>
              <a:t>과적합</a:t>
            </a:r>
            <a:r>
              <a:rPr lang="ko-KR" altLang="en-US" dirty="0"/>
              <a:t> 문제와 탐색 능력에서 부족하다는 약점이 있었습니다</a:t>
            </a:r>
            <a:r>
              <a:rPr lang="en-US" altLang="ko-KR" dirty="0"/>
              <a:t>. </a:t>
            </a:r>
            <a:r>
              <a:rPr lang="ko-KR" altLang="en-US" dirty="0"/>
              <a:t>따라서 이를 해결하기 위해 유동적 공격 패턴에 대응하거나 대규모 데이터셋에서도 </a:t>
            </a:r>
            <a:r>
              <a:rPr lang="ko-KR" altLang="en-US" dirty="0" err="1"/>
              <a:t>과적합</a:t>
            </a:r>
            <a:r>
              <a:rPr lang="ko-KR" altLang="en-US" dirty="0"/>
              <a:t> 문제를 해결하여 더 효과적으로 탐색할 수 있는 방안이 필요했습니다</a:t>
            </a:r>
            <a:r>
              <a:rPr lang="en-US" altLang="ko-KR" dirty="0"/>
              <a:t>. </a:t>
            </a:r>
            <a:r>
              <a:rPr lang="ko-KR" altLang="en-US" dirty="0"/>
              <a:t>이에 본 논문에서는 최대 엔트로피라는 개념을 설명하는데</a:t>
            </a:r>
            <a:r>
              <a:rPr lang="en-US" altLang="ko-KR" dirty="0"/>
              <a:t>, </a:t>
            </a:r>
            <a:r>
              <a:rPr lang="ko-KR" altLang="en-US" dirty="0"/>
              <a:t>뒤에서 더 자세히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7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5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949E-0F01-D325-4712-EE8ACF35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A25667-869E-3FEF-1D99-962C15721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372392-5B1E-1CF6-259F-37425DEE4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신경망 및 메모리 초기화 입니다</a:t>
            </a:r>
            <a:r>
              <a:rPr lang="en-US" altLang="ko-KR" dirty="0"/>
              <a:t>. </a:t>
            </a:r>
            <a:r>
              <a:rPr lang="ko-KR" altLang="en-US" dirty="0" err="1"/>
              <a:t>액터</a:t>
            </a:r>
            <a:r>
              <a:rPr lang="ko-KR" altLang="en-US" dirty="0"/>
              <a:t> 네트워크는 어떤 상태에서 어떤 행동을 할지 결정하는 정책을 담당하는 신경망입니다</a:t>
            </a:r>
            <a:r>
              <a:rPr lang="en-US" altLang="ko-KR" dirty="0"/>
              <a:t>. </a:t>
            </a:r>
            <a:r>
              <a:rPr lang="ko-KR" altLang="en-US" dirty="0"/>
              <a:t>가치 네트워크는 특정 상태가 얼마나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그 상태의 가치를 평가하는 신경망입니다</a:t>
            </a:r>
            <a:r>
              <a:rPr lang="en-US" altLang="ko-KR" dirty="0"/>
              <a:t>. </a:t>
            </a:r>
            <a:r>
              <a:rPr lang="ko-KR" altLang="en-US" dirty="0"/>
              <a:t>그리고 두 개의 </a:t>
            </a:r>
            <a:r>
              <a:rPr lang="ko-KR" altLang="en-US" dirty="0" err="1"/>
              <a:t>크리틱</a:t>
            </a:r>
            <a:r>
              <a:rPr lang="ko-KR" altLang="en-US" dirty="0"/>
              <a:t> 네트워크는 특정 상태에서 특정 행동을 했을 때의 가치를 평가하는 신경망인데</a:t>
            </a:r>
            <a:r>
              <a:rPr lang="en-US" altLang="ko-KR" dirty="0"/>
              <a:t>, </a:t>
            </a:r>
            <a:r>
              <a:rPr lang="ko-KR" altLang="en-US" dirty="0"/>
              <a:t>두 개를 사용하는 이유는 본 논문에서는 </a:t>
            </a:r>
            <a:r>
              <a:rPr lang="en-US" altLang="ko-KR" dirty="0"/>
              <a:t>Q</a:t>
            </a:r>
            <a:r>
              <a:rPr lang="ko-KR" altLang="en-US" dirty="0"/>
              <a:t>값이 실제보다 과대평가되는 경향을 줄여 학습을 더 안정적으로 하기 위해 고안한 것입니다</a:t>
            </a:r>
            <a:r>
              <a:rPr lang="en-US" altLang="ko-KR" dirty="0"/>
              <a:t>. </a:t>
            </a:r>
            <a:r>
              <a:rPr lang="ko-KR" altLang="en-US" dirty="0"/>
              <a:t>이들을 무작위 초기화 한다는 것은 신경망들의 내부 파라미터를 특별한 규칙을 없애고 </a:t>
            </a:r>
            <a:r>
              <a:rPr lang="ko-KR" altLang="en-US" dirty="0" err="1"/>
              <a:t>랜덤한</a:t>
            </a:r>
            <a:r>
              <a:rPr lang="ko-KR" altLang="en-US" dirty="0"/>
              <a:t> 숫자로 설정한다는 것을 의미합니다</a:t>
            </a:r>
            <a:r>
              <a:rPr lang="en-US" altLang="ko-KR" dirty="0"/>
              <a:t>. </a:t>
            </a:r>
            <a:r>
              <a:rPr lang="ko-KR" altLang="en-US" dirty="0"/>
              <a:t>따라서 학습 시작 시 모델은 </a:t>
            </a:r>
            <a:r>
              <a:rPr lang="en-US" altLang="ko-KR" dirty="0"/>
              <a:t>‘</a:t>
            </a:r>
            <a:r>
              <a:rPr lang="ko-KR" altLang="en-US" dirty="0"/>
              <a:t>백지 상태</a:t>
            </a:r>
            <a:r>
              <a:rPr lang="en-US" altLang="ko-KR" dirty="0"/>
              <a:t>’</a:t>
            </a:r>
            <a:r>
              <a:rPr lang="ko-KR" altLang="en-US" dirty="0"/>
              <a:t>에서 하게 됩니다</a:t>
            </a:r>
            <a:r>
              <a:rPr lang="en-US" altLang="ko-KR" dirty="0"/>
              <a:t>. </a:t>
            </a:r>
            <a:r>
              <a:rPr lang="ko-KR" altLang="en-US" dirty="0"/>
              <a:t>그리고 리플레이 메모리 </a:t>
            </a:r>
            <a:r>
              <a:rPr lang="en-US" altLang="ko-KR" dirty="0"/>
              <a:t>D</a:t>
            </a:r>
            <a:r>
              <a:rPr lang="ko-KR" altLang="en-US" dirty="0"/>
              <a:t>를 생성하는 것은 이러한 상호작용들로 부터 얻는 모든 경험 데이터를 저장하기 위한 공간이라고 생각하시면 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Episode </a:t>
            </a:r>
            <a:r>
              <a:rPr lang="ko-KR" altLang="en-US" dirty="0"/>
              <a:t>시작인데요</a:t>
            </a:r>
            <a:r>
              <a:rPr lang="en-US" altLang="ko-KR" dirty="0"/>
              <a:t>. </a:t>
            </a:r>
            <a:r>
              <a:rPr lang="ko-KR" altLang="en-US" dirty="0"/>
              <a:t>한 번의 학습을 의미합니다</a:t>
            </a:r>
            <a:r>
              <a:rPr lang="en-US" altLang="ko-KR" dirty="0"/>
              <a:t>. </a:t>
            </a:r>
            <a:r>
              <a:rPr lang="ko-KR" altLang="en-US" dirty="0"/>
              <a:t>여기서 상대의 혼합 정책은 상대방이 사용할 수 있는 여러 전략들의 확률 분포를 의미하고</a:t>
            </a:r>
            <a:r>
              <a:rPr lang="en-US" altLang="ko-KR" dirty="0"/>
              <a:t>, </a:t>
            </a:r>
            <a:r>
              <a:rPr lang="ko-KR" altLang="en-US" dirty="0"/>
              <a:t>결정적 정책을 샘플링 한다는 것은 상대가 여러 혼합 정책 중 결정적인 정책을 하나 선택해서 사용할 것이라고 가정하고 학습을 진행하는 것입니다</a:t>
            </a:r>
            <a:r>
              <a:rPr lang="en-US" altLang="ko-KR" dirty="0"/>
              <a:t>. </a:t>
            </a:r>
            <a:r>
              <a:rPr lang="ko-KR" altLang="en-US" dirty="0"/>
              <a:t>따라서 에이전트는 특정한 상대방의 정책에 대해 최선의 응답 즉</a:t>
            </a:r>
            <a:r>
              <a:rPr lang="en-US" altLang="ko-KR" dirty="0"/>
              <a:t>, </a:t>
            </a:r>
            <a:r>
              <a:rPr lang="ko-KR" altLang="en-US" dirty="0"/>
              <a:t>대응책을 학습하게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환경 상호작용은 에이전트가 실제로 환경과 상태를 주고받는 과정입니다</a:t>
            </a:r>
            <a:r>
              <a:rPr lang="en-US" altLang="ko-KR" dirty="0"/>
              <a:t>. Time Step K</a:t>
            </a:r>
            <a:r>
              <a:rPr lang="ko-KR" altLang="en-US" dirty="0"/>
              <a:t>는 현재 시간의 단계를 의미하고</a:t>
            </a:r>
            <a:r>
              <a:rPr lang="en-US" altLang="ko-KR" dirty="0"/>
              <a:t>, </a:t>
            </a:r>
            <a:r>
              <a:rPr lang="ko-KR" altLang="en-US" dirty="0"/>
              <a:t>에이전트의 행동 선택은 </a:t>
            </a:r>
            <a:r>
              <a:rPr lang="ko-KR" altLang="en-US" dirty="0" err="1"/>
              <a:t>앱실론</a:t>
            </a:r>
            <a:r>
              <a:rPr lang="en-US" altLang="ko-KR" dirty="0"/>
              <a:t>-</a:t>
            </a:r>
            <a:r>
              <a:rPr lang="ko-KR" altLang="en-US" dirty="0"/>
              <a:t>그리드 전략에 따라 이루어집니다</a:t>
            </a:r>
            <a:r>
              <a:rPr lang="en-US" altLang="ko-KR" dirty="0"/>
              <a:t>. </a:t>
            </a:r>
            <a:r>
              <a:rPr lang="ko-KR" altLang="en-US" dirty="0" err="1"/>
              <a:t>앱실론</a:t>
            </a:r>
            <a:r>
              <a:rPr lang="ko-KR" altLang="en-US" dirty="0"/>
              <a:t> 그리드 전략은 에이전트가 특정한 확률 </a:t>
            </a:r>
            <a:r>
              <a:rPr lang="ko-KR" altLang="en-US" dirty="0" err="1"/>
              <a:t>앱실론에</a:t>
            </a:r>
            <a:r>
              <a:rPr lang="ko-KR" altLang="en-US" dirty="0"/>
              <a:t> 따라 무작위 행동을 하게 하여 앞서 말한 최선의 대응책이 아닌 새로운 가능성을 탐색하도록 하여 다양성을 열어주는 것입니다</a:t>
            </a:r>
            <a:r>
              <a:rPr lang="en-US" altLang="ko-KR" dirty="0"/>
              <a:t>. </a:t>
            </a:r>
            <a:r>
              <a:rPr lang="ko-KR" altLang="en-US" dirty="0"/>
              <a:t>그 외에는 </a:t>
            </a:r>
            <a:r>
              <a:rPr lang="ko-KR" altLang="en-US" dirty="0" err="1"/>
              <a:t>액터</a:t>
            </a:r>
            <a:r>
              <a:rPr lang="ko-KR" altLang="en-US" dirty="0"/>
              <a:t> 네트워크의 정책에 따라 에이전트는 최선의 행동을 선택합니다</a:t>
            </a:r>
            <a:r>
              <a:rPr lang="en-US" altLang="ko-KR" dirty="0"/>
              <a:t>. </a:t>
            </a:r>
            <a:r>
              <a:rPr lang="ko-KR" altLang="en-US" dirty="0"/>
              <a:t>행동 실행 및 보상 관찰 단계에서는 에이전트가 </a:t>
            </a:r>
            <a:r>
              <a:rPr lang="ko-KR" altLang="en-US" dirty="0" err="1"/>
              <a:t>앱실론</a:t>
            </a:r>
            <a:r>
              <a:rPr lang="ko-KR" altLang="en-US" dirty="0"/>
              <a:t> 그리드 전략에 따라 선택한 행동을 하게 되고</a:t>
            </a:r>
            <a:r>
              <a:rPr lang="en-US" altLang="ko-KR" dirty="0"/>
              <a:t>, </a:t>
            </a:r>
            <a:r>
              <a:rPr lang="ko-KR" altLang="en-US" dirty="0"/>
              <a:t>상대방은 이번 에피소드에서 고정된 정책 즉 앞서 말했던 혼합 정책 중 하나인 결정적 정책에 따른 행동을 합니다</a:t>
            </a:r>
            <a:r>
              <a:rPr lang="en-US" altLang="ko-KR" dirty="0"/>
              <a:t>. </a:t>
            </a:r>
            <a:r>
              <a:rPr lang="ko-KR" altLang="en-US" dirty="0"/>
              <a:t>그 결과에 따라 환경은 에이전트에게 보상을 주고</a:t>
            </a:r>
            <a:r>
              <a:rPr lang="en-US" altLang="ko-KR" dirty="0"/>
              <a:t>, </a:t>
            </a:r>
            <a:r>
              <a:rPr lang="ko-KR" altLang="en-US" dirty="0"/>
              <a:t>다음 상태로 넘어가게 되는 것입니다</a:t>
            </a:r>
            <a:r>
              <a:rPr lang="en-US" altLang="ko-KR" dirty="0"/>
              <a:t>. </a:t>
            </a:r>
            <a:r>
              <a:rPr lang="ko-KR" altLang="en-US" dirty="0"/>
              <a:t>그리고 이러한 상호작용들을 앞서 말했던 메모리 </a:t>
            </a:r>
            <a:r>
              <a:rPr lang="en-US" altLang="ko-KR" dirty="0"/>
              <a:t>D</a:t>
            </a:r>
            <a:r>
              <a:rPr lang="ko-KR" altLang="en-US" dirty="0"/>
              <a:t>에 정보저장을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06723-7D45-B9DB-4281-9472453C5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1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A530-0E1E-C5CC-2695-FC2A95BB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3752D4-079A-37CD-51AE-AEAD7D686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1DC941-16BB-A3A5-AE99-65A5D23CA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핵심 단계인 네트워크 업데이트 단계입니다</a:t>
            </a:r>
            <a:r>
              <a:rPr lang="en-US" altLang="ko-KR" dirty="0"/>
              <a:t>. </a:t>
            </a:r>
            <a:r>
              <a:rPr lang="ko-KR" altLang="en-US" dirty="0"/>
              <a:t>메모리 </a:t>
            </a:r>
            <a:r>
              <a:rPr lang="en-US" altLang="ko-KR" dirty="0"/>
              <a:t>D</a:t>
            </a:r>
            <a:r>
              <a:rPr lang="ko-KR" altLang="en-US" dirty="0"/>
              <a:t>에서 무작위로 </a:t>
            </a:r>
            <a:r>
              <a:rPr lang="en-US" altLang="ko-KR" dirty="0"/>
              <a:t>Minibatch</a:t>
            </a:r>
            <a:r>
              <a:rPr lang="ko-KR" altLang="en-US" dirty="0"/>
              <a:t>를 </a:t>
            </a:r>
            <a:r>
              <a:rPr lang="ko-KR" altLang="en-US" dirty="0" err="1"/>
              <a:t>샘플링하여</a:t>
            </a:r>
            <a:r>
              <a:rPr lang="ko-KR" altLang="en-US" dirty="0"/>
              <a:t> 추출합니다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err="1"/>
              <a:t>크리틱</a:t>
            </a:r>
            <a:r>
              <a:rPr lang="ko-KR" altLang="en-US" dirty="0"/>
              <a:t> 네트워크에 업데이트를 하는데</a:t>
            </a:r>
            <a:r>
              <a:rPr lang="en-US" altLang="ko-KR" dirty="0"/>
              <a:t>, </a:t>
            </a:r>
            <a:r>
              <a:rPr lang="ko-KR" altLang="en-US" dirty="0"/>
              <a:t>두 개의 </a:t>
            </a:r>
            <a:r>
              <a:rPr lang="ko-KR" altLang="en-US" dirty="0" err="1"/>
              <a:t>크리틱중</a:t>
            </a:r>
            <a:r>
              <a:rPr lang="ko-KR" altLang="en-US" dirty="0"/>
              <a:t> </a:t>
            </a:r>
            <a:r>
              <a:rPr lang="en-US" altLang="ko-KR" dirty="0"/>
              <a:t>Q</a:t>
            </a:r>
            <a:r>
              <a:rPr lang="ko-KR" altLang="en-US" dirty="0"/>
              <a:t>값이 더 적은 </a:t>
            </a:r>
            <a:r>
              <a:rPr lang="ko-KR" altLang="en-US" dirty="0" err="1"/>
              <a:t>크리틱</a:t>
            </a:r>
            <a:r>
              <a:rPr lang="ko-KR" altLang="en-US" dirty="0"/>
              <a:t> 네트워크를 골라 </a:t>
            </a:r>
            <a:r>
              <a:rPr lang="en-US" altLang="ko-KR" dirty="0"/>
              <a:t>Q – Q’</a:t>
            </a:r>
            <a:r>
              <a:rPr lang="ko-KR" altLang="en-US" dirty="0"/>
              <a:t>값을 구합니다</a:t>
            </a:r>
            <a:r>
              <a:rPr lang="en-US" altLang="ko-KR" dirty="0"/>
              <a:t>. </a:t>
            </a:r>
            <a:r>
              <a:rPr lang="ko-KR" altLang="en-US" dirty="0"/>
              <a:t>값이 작은 </a:t>
            </a:r>
            <a:r>
              <a:rPr lang="ko-KR" altLang="en-US" dirty="0" err="1"/>
              <a:t>크리틱을</a:t>
            </a:r>
            <a:r>
              <a:rPr lang="ko-KR" altLang="en-US" dirty="0"/>
              <a:t> 구하는 이유는 과대 평가를 방지하기 위해서 이고</a:t>
            </a:r>
            <a:r>
              <a:rPr lang="en-US" altLang="ko-KR" dirty="0"/>
              <a:t>, Q – Q’ </a:t>
            </a:r>
            <a:r>
              <a:rPr lang="ko-KR" altLang="en-US" dirty="0"/>
              <a:t>값을 구하는 이유는 두 값의 오차를 최소화하는 방향으로 </a:t>
            </a:r>
            <a:r>
              <a:rPr lang="ko-KR" altLang="en-US" dirty="0" err="1"/>
              <a:t>그래디언트</a:t>
            </a:r>
            <a:r>
              <a:rPr lang="ko-KR" altLang="en-US" dirty="0"/>
              <a:t> 하강법을 이용하여 가중치를 업데이트 하기 위해서 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밸류</a:t>
            </a:r>
            <a:r>
              <a:rPr lang="ko-KR" altLang="en-US" dirty="0"/>
              <a:t> 네트워크 업데이트에서는 </a:t>
            </a:r>
            <a:r>
              <a:rPr lang="en-US" altLang="ko-KR" dirty="0"/>
              <a:t>Soft-Q</a:t>
            </a:r>
            <a:r>
              <a:rPr lang="ko-KR" altLang="en-US" dirty="0"/>
              <a:t>값과 현 정책의 엔트로피를 기반으로 목표가치인 </a:t>
            </a:r>
            <a:r>
              <a:rPr lang="en-US" altLang="ko-KR" dirty="0"/>
              <a:t>V’</a:t>
            </a:r>
            <a:r>
              <a:rPr lang="ko-KR" altLang="en-US" dirty="0"/>
              <a:t>를 계산합니다</a:t>
            </a:r>
            <a:r>
              <a:rPr lang="en-US" altLang="ko-KR" dirty="0"/>
              <a:t>. </a:t>
            </a:r>
            <a:r>
              <a:rPr lang="ko-KR" altLang="en-US" dirty="0"/>
              <a:t>그리고 손실 함수 </a:t>
            </a:r>
            <a:r>
              <a:rPr lang="ko-KR" altLang="en-US" dirty="0" err="1"/>
              <a:t>제이브이를</a:t>
            </a:r>
            <a:r>
              <a:rPr lang="ko-KR" altLang="en-US" dirty="0"/>
              <a:t> 최소화할 수 있게 가중치를 업데이트 합니다</a:t>
            </a:r>
            <a:r>
              <a:rPr lang="en-US" altLang="ko-KR" dirty="0"/>
              <a:t>. </a:t>
            </a:r>
            <a:r>
              <a:rPr lang="ko-KR" altLang="en-US" dirty="0" err="1"/>
              <a:t>액터</a:t>
            </a:r>
            <a:r>
              <a:rPr lang="ko-KR" altLang="en-US" dirty="0"/>
              <a:t> 네트워크 업데이트에서는 손실 함수 제이파이를 정의하는데</a:t>
            </a:r>
            <a:r>
              <a:rPr lang="en-US" altLang="ko-KR" dirty="0"/>
              <a:t>, </a:t>
            </a:r>
            <a:r>
              <a:rPr lang="ko-KR" altLang="en-US" dirty="0" err="1"/>
              <a:t>액터의</a:t>
            </a:r>
            <a:r>
              <a:rPr lang="ko-KR" altLang="en-US" dirty="0"/>
              <a:t> 목표는 </a:t>
            </a:r>
            <a:r>
              <a:rPr lang="ko-KR" altLang="en-US" dirty="0" err="1"/>
              <a:t>크리틱이</a:t>
            </a:r>
            <a:r>
              <a:rPr lang="ko-KR" altLang="en-US" dirty="0"/>
              <a:t> 높은 점수를 주도록 하는 것이기에 </a:t>
            </a:r>
            <a:r>
              <a:rPr lang="ko-KR" altLang="en-US" dirty="0" err="1"/>
              <a:t>액터</a:t>
            </a:r>
            <a:r>
              <a:rPr lang="ko-KR" altLang="en-US" dirty="0"/>
              <a:t> 네트워크는 </a:t>
            </a:r>
            <a:r>
              <a:rPr lang="ko-KR" altLang="en-US" dirty="0" err="1"/>
              <a:t>액터가</a:t>
            </a:r>
            <a:r>
              <a:rPr lang="ko-KR" altLang="en-US" dirty="0"/>
              <a:t> 높은 점수를 받을 수 있도록 </a:t>
            </a:r>
            <a:r>
              <a:rPr lang="ko-KR" altLang="en-US" dirty="0" err="1"/>
              <a:t>크리틱의</a:t>
            </a:r>
            <a:r>
              <a:rPr lang="ko-KR" altLang="en-US" dirty="0"/>
              <a:t> </a:t>
            </a:r>
            <a:r>
              <a:rPr lang="ko-KR" altLang="en-US" dirty="0" err="1"/>
              <a:t>예측값</a:t>
            </a:r>
            <a:r>
              <a:rPr lang="ko-KR" altLang="en-US" dirty="0"/>
              <a:t> 중 작은 값과 정책 엔트로피를 사용한 손실 함수를 정의하는 것입니다</a:t>
            </a:r>
            <a:r>
              <a:rPr lang="en-US" altLang="ko-KR" dirty="0"/>
              <a:t>. </a:t>
            </a:r>
            <a:r>
              <a:rPr lang="ko-KR" altLang="en-US" dirty="0"/>
              <a:t>여기서 정책 엔트로피는 정책이 얼마나 무작위인지 나타내는 척도입니다</a:t>
            </a:r>
            <a:r>
              <a:rPr lang="en-US" altLang="ko-KR" dirty="0"/>
              <a:t>. </a:t>
            </a:r>
            <a:r>
              <a:rPr lang="ko-KR" altLang="en-US" dirty="0"/>
              <a:t>이 값을 보상에 더하여 </a:t>
            </a:r>
            <a:r>
              <a:rPr lang="ko-KR" altLang="en-US" dirty="0" err="1"/>
              <a:t>액터가</a:t>
            </a:r>
            <a:r>
              <a:rPr lang="ko-KR" altLang="en-US" dirty="0"/>
              <a:t> 더 다양한 탐험을 하도록 장려하는 효과를 부여합니다</a:t>
            </a:r>
            <a:r>
              <a:rPr lang="en-US" altLang="ko-KR" dirty="0"/>
              <a:t>. </a:t>
            </a:r>
            <a:r>
              <a:rPr lang="ko-KR" altLang="en-US" dirty="0"/>
              <a:t>제이파이가 감소될수록 보상과 엔트로피가 최대화 되어 에이전트는 보상을 높이며</a:t>
            </a:r>
            <a:r>
              <a:rPr lang="en-US" altLang="ko-KR" dirty="0"/>
              <a:t>, </a:t>
            </a:r>
            <a:r>
              <a:rPr lang="ko-KR" altLang="en-US" dirty="0"/>
              <a:t>더 다양한 행동을 하는 법을 배우게 되는 것입니다</a:t>
            </a:r>
            <a:r>
              <a:rPr lang="en-US" altLang="ko-KR" dirty="0"/>
              <a:t>. </a:t>
            </a:r>
            <a:r>
              <a:rPr lang="ko-KR" altLang="en-US" dirty="0"/>
              <a:t>목표 가치 네트워크 업데이트에서는 안정성을 위해 학습된 네트워크의 가중치를 아주 조금씩 천천히 따라가도록 지수 이동 평균 방식으로 업데이트 하는 보조 역할을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최적 정책 반환인데</a:t>
            </a:r>
            <a:r>
              <a:rPr lang="en-US" altLang="ko-KR" dirty="0"/>
              <a:t>, </a:t>
            </a:r>
            <a:r>
              <a:rPr lang="ko-KR" altLang="en-US" dirty="0"/>
              <a:t>정해진 수의 </a:t>
            </a:r>
            <a:r>
              <a:rPr lang="en-US" altLang="ko-KR" dirty="0"/>
              <a:t>episode</a:t>
            </a:r>
            <a:r>
              <a:rPr lang="ko-KR" altLang="en-US" dirty="0"/>
              <a:t>가 완료되면</a:t>
            </a:r>
            <a:r>
              <a:rPr lang="en-US" altLang="ko-KR" dirty="0"/>
              <a:t>, </a:t>
            </a:r>
            <a:r>
              <a:rPr lang="ko-KR" altLang="en-US" dirty="0"/>
              <a:t>최종적으로 학습된 </a:t>
            </a:r>
            <a:r>
              <a:rPr lang="ko-KR" altLang="en-US" dirty="0" err="1"/>
              <a:t>액터</a:t>
            </a:r>
            <a:r>
              <a:rPr lang="ko-KR" altLang="en-US" dirty="0"/>
              <a:t> 네트워크가 결과물로 나오게 됩니다</a:t>
            </a:r>
            <a:r>
              <a:rPr lang="en-US" altLang="ko-KR" dirty="0"/>
              <a:t>. </a:t>
            </a:r>
            <a:r>
              <a:rPr lang="ko-KR" altLang="en-US" dirty="0"/>
              <a:t>이 결과물은 상대방의 혼합 전략에 대해서 최적 순수 전략이고</a:t>
            </a:r>
            <a:r>
              <a:rPr lang="en-US" altLang="ko-KR" dirty="0"/>
              <a:t>, </a:t>
            </a:r>
            <a:r>
              <a:rPr lang="ko-KR" altLang="en-US" dirty="0"/>
              <a:t>이는 상대방의 전략에 대해 가장 잘 대응할 수 있는 전략으로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정리해서 설명하면</a:t>
            </a:r>
            <a:r>
              <a:rPr lang="en-US" altLang="ko-KR" dirty="0"/>
              <a:t>, </a:t>
            </a:r>
            <a:r>
              <a:rPr lang="ko-KR" altLang="en-US" dirty="0"/>
              <a:t>공격자와 방어자가 있고 이 둘은 제로섬게임을 시작합니다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방어자는 공격자의 다양한 정책 중 하나의 정책을 고르고</a:t>
            </a:r>
            <a:r>
              <a:rPr lang="en-US" altLang="ko-KR" dirty="0"/>
              <a:t>, </a:t>
            </a:r>
            <a:r>
              <a:rPr lang="ko-KR" altLang="en-US" dirty="0"/>
              <a:t>그 정책에 대해서 대응 할 정책을 </a:t>
            </a:r>
            <a:r>
              <a:rPr lang="ko-KR" altLang="en-US" dirty="0" err="1"/>
              <a:t>액터</a:t>
            </a:r>
            <a:r>
              <a:rPr lang="ko-KR" altLang="en-US" dirty="0"/>
              <a:t> 네트워크로 마련하되</a:t>
            </a:r>
            <a:r>
              <a:rPr lang="en-US" altLang="ko-KR" dirty="0"/>
              <a:t>, </a:t>
            </a:r>
            <a:r>
              <a:rPr lang="ko-KR" altLang="en-US" dirty="0"/>
              <a:t>엔트로피에 따라 다양성을 키워 다른 정책에 대해서도 대비할 수 있는 시스템을 갖추게 되는 것입니다</a:t>
            </a:r>
            <a:r>
              <a:rPr lang="en-US" altLang="ko-KR" dirty="0"/>
              <a:t>. </a:t>
            </a:r>
            <a:r>
              <a:rPr lang="ko-KR" altLang="en-US" dirty="0"/>
              <a:t>이 때 공격자와 방어자는 각각 상대방에 대해서 </a:t>
            </a:r>
            <a:r>
              <a:rPr lang="ko-KR" altLang="en-US" dirty="0" err="1"/>
              <a:t>액터</a:t>
            </a:r>
            <a:r>
              <a:rPr lang="ko-KR" altLang="en-US" dirty="0"/>
              <a:t> 네트워크와 가치 네트워크에 따른 정책을 마련하고</a:t>
            </a:r>
            <a:r>
              <a:rPr lang="en-US" altLang="ko-KR" dirty="0"/>
              <a:t>, </a:t>
            </a:r>
            <a:r>
              <a:rPr lang="ko-KR" altLang="en-US" dirty="0"/>
              <a:t>이 제로섬 게임에서 더 높은 점수를 가져가는 쪽이 이기게 되는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A9D11D-2210-389E-C75F-1857F6941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9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방어자의 손실</a:t>
            </a:r>
            <a:r>
              <a:rPr lang="en-US" altLang="ko-KR" dirty="0"/>
              <a:t>:</a:t>
            </a:r>
            <a:r>
              <a:rPr lang="ko-KR" altLang="en-US" dirty="0"/>
              <a:t>실제 공격으로 인해 발생한 경고</a:t>
            </a:r>
            <a:r>
              <a:rPr lang="en-US" altLang="ko-KR" dirty="0"/>
              <a:t>(Alert)</a:t>
            </a:r>
            <a:r>
              <a:rPr lang="ko-KR" altLang="en-US" dirty="0"/>
              <a:t>를 제때 조사하지 못함으로써 발생하는 피해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0043" y="2247900"/>
            <a:ext cx="15267912" cy="4321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SAC-AP:Soft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Actor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Critic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based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Deep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Reinforcement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Learning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for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Alert</a:t>
            </a:r>
            <a:r>
              <a:rPr lang="ko-KR" altLang="en-US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ko-KR" altLang="en-US" sz="60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Prioritization</a:t>
            </a:r>
            <a:endParaRPr lang="en-US" altLang="ko-KR" sz="6000" spc="-103">
              <a:solidFill>
                <a:srgbClr val="191919"/>
              </a:solidFill>
              <a:latin typeface="Glacial Indifference"/>
              <a:ea typeface="Glacial Indifference"/>
              <a:cs typeface="Glacial Indifference"/>
            </a:endParaRPr>
          </a:p>
          <a:p>
            <a:pPr algn="ctr">
              <a:lnSpc>
                <a:spcPts val="11923"/>
              </a:lnSpc>
            </a:pP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(</a:t>
            </a:r>
            <a:r>
              <a:rPr lang="ko-KR" altLang="en-US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경보 우선순위 지정을 위한 소프트 </a:t>
            </a:r>
            <a:r>
              <a:rPr lang="ko-KR" altLang="en-US" sz="36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액터</a:t>
            </a: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-</a:t>
            </a:r>
            <a:r>
              <a:rPr lang="ko-KR" altLang="en-US" sz="3600" spc="-103" err="1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크리틱</a:t>
            </a:r>
            <a:r>
              <a:rPr lang="ko-KR" altLang="en-US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 기반 심층 강화학습</a:t>
            </a: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5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2025.09.05</a:t>
            </a:r>
            <a:endParaRPr lang="en-US" sz="2599" u="none" strike="noStrike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56032" y="8454003"/>
            <a:ext cx="5135301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팀원: </a:t>
            </a:r>
            <a:r>
              <a:rPr lang="ko-KR" altLang="en-US" sz="3150" err="1">
                <a:solidFill>
                  <a:srgbClr val="191919"/>
                </a:solidFill>
                <a:latin typeface="윤고딕"/>
                <a:ea typeface="윤고딕"/>
              </a:rPr>
              <a:t>권우현</a:t>
            </a: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, 정민성, 이정섭</a:t>
            </a:r>
            <a:endParaRPr lang="en-US" altLang="ko-KR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B109DB8-1EE9-ED92-51B9-1EAB72A71E88}"/>
              </a:ext>
            </a:extLst>
          </p:cNvPr>
          <p:cNvSpPr txBox="1"/>
          <p:nvPr/>
        </p:nvSpPr>
        <p:spPr>
          <a:xfrm>
            <a:off x="12958354" y="6776931"/>
            <a:ext cx="2585870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발표자: </a:t>
            </a:r>
            <a:r>
              <a:rPr lang="ko-KR" altLang="en-US" sz="3150" err="1">
                <a:solidFill>
                  <a:srgbClr val="191919"/>
                </a:solidFill>
                <a:latin typeface="윤고딕"/>
                <a:ea typeface="윤고딕"/>
              </a:rPr>
              <a:t>권우현</a:t>
            </a:r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7473" y="971551"/>
            <a:ext cx="662052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 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시스템 아키텍처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C5E9EF-04F4-569E-54B0-0C71EC16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914" y="1694486"/>
            <a:ext cx="8202170" cy="3905795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D4163EF0-0CC5-B62C-5320-C597CB76EF17}"/>
              </a:ext>
            </a:extLst>
          </p:cNvPr>
          <p:cNvSpPr txBox="1"/>
          <p:nvPr/>
        </p:nvSpPr>
        <p:spPr>
          <a:xfrm>
            <a:off x="2415654" y="5702898"/>
            <a:ext cx="5508851" cy="1912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시스템의 등록된 사용자로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정상적인 활동을 하지만 경우에 따라 이들의 활동이 </a:t>
            </a:r>
            <a:r>
              <a:rPr lang="ko-KR" altLang="en-US" sz="2699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오탐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(False Positive)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경보를 발생시킬 수 있음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076444D-FC2A-99DF-E980-45CF528EF6AA}"/>
              </a:ext>
            </a:extLst>
          </p:cNvPr>
          <p:cNvSpPr txBox="1"/>
          <p:nvPr/>
        </p:nvSpPr>
        <p:spPr>
          <a:xfrm>
            <a:off x="2415656" y="7895579"/>
            <a:ext cx="6448565" cy="1912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시스템의 비인가 사용자로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 오라클과 공격 생성기로 구성됨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공격자는 시스템 상태와 방어자의 이전 전략을 알고 있으며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 횟수는 예산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(D)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에 따라 </a:t>
            </a:r>
            <a:r>
              <a:rPr lang="ko-KR" alt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정해짐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35" name="AutoShape 16">
            <a:extLst>
              <a:ext uri="{FF2B5EF4-FFF2-40B4-BE49-F238E27FC236}">
                <a16:creationId xmlns:a16="http://schemas.microsoft.com/office/drawing/2014/main" id="{D64CAAF2-1B57-B4F8-99DE-D9B0DE33F084}"/>
              </a:ext>
            </a:extLst>
          </p:cNvPr>
          <p:cNvSpPr/>
          <p:nvPr/>
        </p:nvSpPr>
        <p:spPr>
          <a:xfrm>
            <a:off x="1997641" y="7740181"/>
            <a:ext cx="15261658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17">
            <a:extLst>
              <a:ext uri="{FF2B5EF4-FFF2-40B4-BE49-F238E27FC236}">
                <a16:creationId xmlns:a16="http://schemas.microsoft.com/office/drawing/2014/main" id="{4ED7DE84-C21D-3534-020B-FA60B6AFE73C}"/>
              </a:ext>
            </a:extLst>
          </p:cNvPr>
          <p:cNvSpPr/>
          <p:nvPr/>
        </p:nvSpPr>
        <p:spPr>
          <a:xfrm flipV="1">
            <a:off x="9144000" y="5803425"/>
            <a:ext cx="0" cy="3862469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4737C255-2A91-3055-8F05-74ABA0DBC2C1}"/>
              </a:ext>
            </a:extLst>
          </p:cNvPr>
          <p:cNvSpPr txBox="1"/>
          <p:nvPr/>
        </p:nvSpPr>
        <p:spPr>
          <a:xfrm>
            <a:off x="694737" y="8614343"/>
            <a:ext cx="1002843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공격자</a:t>
            </a:r>
            <a:endParaRPr lang="en-US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2A0A6405-39B4-A778-166E-0815E81AEE67}"/>
              </a:ext>
            </a:extLst>
          </p:cNvPr>
          <p:cNvSpPr txBox="1"/>
          <p:nvPr/>
        </p:nvSpPr>
        <p:spPr>
          <a:xfrm>
            <a:off x="333071" y="6433866"/>
            <a:ext cx="1726176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일반 사용자</a:t>
            </a:r>
            <a:endParaRPr lang="en-US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A69EBF15-3AF4-CC32-1516-BBA6790DC235}"/>
              </a:ext>
            </a:extLst>
          </p:cNvPr>
          <p:cNvSpPr txBox="1"/>
          <p:nvPr/>
        </p:nvSpPr>
        <p:spPr>
          <a:xfrm>
            <a:off x="11288188" y="5690694"/>
            <a:ext cx="6448561" cy="1912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공격자의 행동에 따라 경보를 생성하는 환경으로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시스템 상태와 경보 생성기로 구성됨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정상 사용자의 활동에 의해서도 경보가 발생 가능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3A35D298-2BC5-9425-DC51-BCF699EDA695}"/>
              </a:ext>
            </a:extLst>
          </p:cNvPr>
          <p:cNvSpPr txBox="1"/>
          <p:nvPr/>
        </p:nvSpPr>
        <p:spPr>
          <a:xfrm>
            <a:off x="11288188" y="7895579"/>
            <a:ext cx="6999809" cy="142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 오라클과 경보 분석기로 구성됨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방어자는 예산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(B)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제약 내에서 경보를 조사하며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공격으로 인한 경보를 조사하지 못할 경우 공격자가 성공함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AF626F86-1E7D-FF59-B7F5-A1C26AD35DFC}"/>
              </a:ext>
            </a:extLst>
          </p:cNvPr>
          <p:cNvSpPr txBox="1"/>
          <p:nvPr/>
        </p:nvSpPr>
        <p:spPr>
          <a:xfrm>
            <a:off x="9646963" y="8608670"/>
            <a:ext cx="1002843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방어자</a:t>
            </a:r>
            <a:endParaRPr lang="en-US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594720B4-908D-4CC7-E255-F2967DE5C827}"/>
              </a:ext>
            </a:extLst>
          </p:cNvPr>
          <p:cNvSpPr txBox="1"/>
          <p:nvPr/>
        </p:nvSpPr>
        <p:spPr>
          <a:xfrm>
            <a:off x="9285296" y="6179952"/>
            <a:ext cx="1726176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 탐지 환경</a:t>
            </a:r>
            <a:r>
              <a:rPr lang="en-US" altLang="ko-KR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(ADE)</a:t>
            </a:r>
            <a:endParaRPr lang="en-US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E84F-005E-F61A-F22D-EAD3485B0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526B72-6244-3357-FCDD-2D52FEB3559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0A3244-72F4-5282-071A-D315511520E2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D7C8D25-BBF8-3E6B-9C36-529916AE355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9C43574-99DA-633E-17CC-53BE8D60C5FD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ABCDA5F-F149-6FA5-3646-0496E38E9125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4C6A231-9BF1-3255-83F3-90365895240F}"/>
              </a:ext>
            </a:extLst>
          </p:cNvPr>
          <p:cNvSpPr txBox="1"/>
          <p:nvPr/>
        </p:nvSpPr>
        <p:spPr>
          <a:xfrm>
            <a:off x="609600" y="1009501"/>
            <a:ext cx="662052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 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알고리즘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(1)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44AA3C4F-7494-41BB-1205-A1FE28D5B27D}"/>
                  </a:ext>
                </a:extLst>
              </p:cNvPr>
              <p:cNvSpPr txBox="1"/>
              <p:nvPr/>
            </p:nvSpPr>
            <p:spPr>
              <a:xfrm>
                <a:off x="4966504" y="1881555"/>
                <a:ext cx="12962682" cy="77603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altLang="ko-KR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1. </a:t>
                </a:r>
                <a:r>
                  <a:rPr lang="ko-KR" altLang="en-US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신경망 및 메모리 초기화</a:t>
                </a:r>
                <a:endParaRPr lang="en-US" altLang="ko-KR" sz="2699" b="1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altLang="ko-KR" sz="2699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액터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네트워크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</m:e>
                      <m:sub>
                        <m:r>
                          <a:rPr lang="en-US" altLang="ko-KR" sz="2000" i="1" dirty="0" err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가치 네트워크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V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두 개의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크리틱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네트워크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𝑄</m:t>
                        </m:r>
                      </m:e>
                      <m:sub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무작위 초기화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리플레이 메모리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𝐷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생성해 경험 데이터 저장 준비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2. Episode </a:t>
                </a:r>
                <a:r>
                  <a:rPr lang="ko-KR" altLang="en-US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시작</a:t>
                </a:r>
                <a:endParaRPr lang="en-US" altLang="ko-KR" sz="2699" b="1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각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episode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마다 시스템 상태 초기화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상대의 혼합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𝜎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로부터 하나의 결정적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</m:e>
                      <m:sub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−</m:t>
                        </m:r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샘플링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이는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에이전트가 특정 상대방 정책에 대한 최선의 응답을 학습하게끔 지원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.</a:t>
                </a: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3. </a:t>
                </a:r>
                <a:r>
                  <a:rPr lang="ko-KR" altLang="en-US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환경 상호작용 </a:t>
                </a:r>
                <a:r>
                  <a:rPr lang="en-US" altLang="ko-KR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(Time Step </a:t>
                </a:r>
                <a14:m>
                  <m:oMath xmlns:m="http://schemas.openxmlformats.org/officeDocument/2006/math">
                    <m:r>
                      <a:rPr lang="en-US" altLang="ko-KR" sz="2699" b="1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𝒌</m:t>
                    </m:r>
                  </m:oMath>
                </a14:m>
                <a:r>
                  <a:rPr lang="en-US" altLang="ko-KR" sz="2699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</a:t>
                </a: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에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이</m:t>
                    </m:r>
                    <m:r>
                      <a:rPr lang="ko-KR" altLang="en-US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전</m:t>
                    </m:r>
                    <m:r>
                      <a:rPr lang="ko-KR" altLang="en-US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트</m:t>
                    </m:r>
                    <m:r>
                      <a:rPr lang="ko-KR" altLang="en-US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의</m:t>
                    </m:r>
                    <m:r>
                      <a:rPr lang="en-US" altLang="ko-KR" sz="20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행</m:t>
                    </m:r>
                    <m:r>
                      <a:rPr lang="ko-KR" altLang="en-US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동</m:t>
                    </m:r>
                    <m:r>
                      <a:rPr lang="en-US" altLang="ko-KR" sz="20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선</m:t>
                    </m:r>
                    <m:r>
                      <a:rPr lang="ko-KR" altLang="en-US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택</m:t>
                    </m:r>
                  </m:oMath>
                </a14:m>
                <a:endParaRPr lang="en-US" altLang="ko-KR" sz="200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𝜖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– greedy </a:t>
                </a:r>
                <a:r>
                  <a:rPr lang="ko-KR" altLang="en-US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전략에 따라 확률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𝜖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로 무작위 행동</a:t>
                </a:r>
                <a:r>
                  <a:rPr lang="en-US" altLang="ko-KR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𝛼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를 선택하거나</a:t>
                </a:r>
                <a:r>
                  <a:rPr lang="en-US" altLang="ko-KR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,</a:t>
                </a: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 err="1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액터</a:t>
                </a:r>
                <a:r>
                  <a:rPr lang="ko-KR" altLang="en-US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 네트워크가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𝜋</m:t>
                    </m:r>
                    <m:d>
                      <m:dPr>
                        <m:ctrlP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dirty="0" err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Pr>
                          <m:e>
                            <m:r>
                              <a:rPr lang="en-US" altLang="ko-KR" sz="2000" i="1" dirty="0" err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sz="2000" i="1" dirty="0" err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𝑣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ko-KR" sz="2000" b="0" i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SupPr>
                          <m:e>
                            <m:r>
                              <a:rPr lang="ko-KR" altLang="en-US" sz="2000" i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𝜋</m:t>
                            </m:r>
                          </m:sup>
                        </m:sSubSup>
                      </m:e>
                    </m:d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가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 </a:t>
                </a:r>
                <a:r>
                  <a:rPr lang="ko-KR" altLang="en-US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제안하는 행동 선택</a:t>
                </a:r>
                <a:endParaRPr lang="en-US" altLang="ko-KR" sz="2000" dirty="0">
                  <a:solidFill>
                    <a:srgbClr val="191919"/>
                  </a:solidFill>
                  <a:ea typeface="윤고딕 Light"/>
                  <a:cs typeface="윤고딕 Light"/>
                  <a:sym typeface="윤고딕 Light"/>
                </a:endParaRP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행동 실행 및 보상 관찰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 err="1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에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이전트는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선택한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행동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𝛼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실행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상대방은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샘플링된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−</m:t>
                        </m:r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에 따라 행동</a:t>
                </a:r>
                <a:r>
                  <a:rPr lang="en-US" altLang="ko-KR" sz="2000" dirty="0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𝛼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실행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에이전트는 보상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𝑟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받고 시스템 상태가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𝑠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𝑘</m:t>
                        </m:r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로 전이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경험 저장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관찰 정</a:t>
                </a:r>
                <a14:m>
                  <m:oMath xmlns:m="http://schemas.openxmlformats.org/officeDocument/2006/math">
                    <m:r>
                      <a:rPr lang="ko-KR" altLang="en-US" sz="20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보</m:t>
                    </m:r>
                    <m:r>
                      <a:rPr lang="en-US" altLang="ko-KR" sz="2000" b="0" i="0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sSubSup>
                      <m:sSubSupPr>
                        <m:ctrlP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𝑂</m:t>
                        </m:r>
                      </m:e>
                      <m:sub>
                        <m:r>
                          <a:rPr lang="en-US" altLang="ko-KR" sz="2000" i="1" dirty="0" err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 dirty="0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 dirty="0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행동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 </m:t>
                        </m:r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𝛼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보상</a:t>
                </a:r>
                <a14:m>
                  <m:oMath xmlns:m="http://schemas.openxmlformats.org/officeDocument/2006/math">
                    <m:r>
                      <a:rPr lang="en-US" altLang="ko-KR" sz="2000" b="0" i="0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sSubSup>
                      <m:sSubSup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𝑟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다음 시간 관찰 정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보</m:t>
                    </m:r>
                    <m:sSubSup>
                      <m:sSubSupPr>
                        <m:ctrlP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en-US" altLang="ko-KR" sz="2000" b="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 </m:t>
                        </m:r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𝑂</m:t>
                        </m:r>
                      </m:e>
                      <m:sub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𝑘</m:t>
                        </m:r>
                        <m:r>
                          <a:rPr lang="en-US" altLang="ko-KR" sz="20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리플레이 메모리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D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에 저장 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</p:txBody>
          </p:sp>
        </mc:Choice>
        <mc:Fallback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44AA3C4F-7494-41BB-1205-A1FE28D5B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04" y="1881555"/>
                <a:ext cx="12962682" cy="7760394"/>
              </a:xfrm>
              <a:prstGeom prst="rect">
                <a:avLst/>
              </a:prstGeom>
              <a:blipFill>
                <a:blip r:embed="rId3"/>
                <a:stretch>
                  <a:fillRect l="-1599" t="-943" b="-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CD69A89-262F-512D-4FCE-9EA1576BF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81555"/>
            <a:ext cx="4163439" cy="80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04CF4-EDA1-1C0F-2AF7-8A4DDCBD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D86A6B-333F-1EC7-4665-F54091979E8B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6FD7DF-8EE0-07D5-8632-743091F937CE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D7C54AA-6536-B466-DC27-6487661AC1E8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C94E37A-C754-5EBF-7051-54C6183F4D64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0529A1A-E40F-BC56-D1CC-842CF7FB582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5CD6DC7-231B-1D5B-D873-ABA9074D9240}"/>
              </a:ext>
            </a:extLst>
          </p:cNvPr>
          <p:cNvSpPr txBox="1"/>
          <p:nvPr/>
        </p:nvSpPr>
        <p:spPr>
          <a:xfrm>
            <a:off x="609600" y="1009501"/>
            <a:ext cx="662052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 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알고리즘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(2)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387B7-CD3B-67BE-D545-7F7BD399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81555"/>
            <a:ext cx="4163439" cy="8030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B811F2-0A0C-A2F6-1AA7-83EE77715293}"/>
                  </a:ext>
                </a:extLst>
              </p:cNvPr>
              <p:cNvSpPr txBox="1"/>
              <p:nvPr/>
            </p:nvSpPr>
            <p:spPr>
              <a:xfrm>
                <a:off x="4966504" y="1881555"/>
                <a:ext cx="12962682" cy="82255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altLang="ko-KR" sz="27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4. </a:t>
                </a:r>
                <a:r>
                  <a:rPr lang="ko-KR" altLang="en-US" sz="27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네트워크 업데이트</a:t>
                </a:r>
                <a:endParaRPr lang="en-US" altLang="ko-KR" sz="2700" b="1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리플레이 메모리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𝐷</m:t>
                    </m:r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에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서 무작위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Minibatch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샘플링하여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신경망을 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Critic Networks(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𝑄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두개의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𝑄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-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값 중 최솟값을 활용하여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Target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𝑄</m:t>
                    </m:r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−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값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𝑄</m:t>
                    </m:r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’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을 계산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𝑄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𝑄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각각의 손실함수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최소화하도록 가중치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,</m:t>
                    </m:r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를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</a:t>
                </a:r>
                <a:r>
                  <a:rPr lang="ko-KR" altLang="en-US" sz="2000" u="sng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그래디언트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감소 방식으로 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Value Network (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𝑉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Soft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𝑄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-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값과 정책 엔트로피를 기반으로 목표 가치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V’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계산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손실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𝐽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최소화하도록 가중치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</m:sup>
                    </m:sSubSup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를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그래디언트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감소 방식으로 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액터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네트워크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𝜋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두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크리틱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네트워크의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𝑄</m:t>
                    </m:r>
                  </m:oMath>
                </a14:m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-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값 중 최솟값과 정책 엔트로피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𝛽</m:t>
                    </m:r>
                    <m:r>
                      <m:rPr>
                        <m:sty m:val="p"/>
                      </m:rPr>
                      <a:rPr lang="en-US" altLang="ko-KR" sz="2000" i="1" dirty="0" err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H</m:t>
                    </m:r>
                    <m:d>
                      <m:d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000" i="1" dirty="0" err="1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윤고딕 Light"/>
                                    <a:cs typeface="윤고딕 Light"/>
                                    <a:sym typeface="윤고딕 Light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dirty="0" err="1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윤고딕 Light"/>
                                    <a:cs typeface="윤고딕 Light"/>
                                    <a:sym typeface="윤고딕 Light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000" i="1" dirty="0" err="1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윤고딕 Light"/>
                                    <a:cs typeface="윤고딕 Light"/>
                                    <a:sym typeface="윤고딕 Light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사용하여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액터의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손실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𝐽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정의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𝐽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최소화하도록 가중치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𝜋</m:t>
                        </m:r>
                      </m:sup>
                    </m:sSubSup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를</m:t>
                    </m:r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그래디언트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감소 방식으로 업데이트해 보상과 엔트로피 동시 최대화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목표 가치 네트워크 업데이트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학습 안정성을 위해 목표 가치 네트워크의 가중치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𝑣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v</m:t>
                        </m:r>
                        <m:r>
                          <a:rPr lang="en-US" altLang="ko-KR" sz="2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지수 이동 평균 방식으로 업데이트 </a:t>
                </a: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altLang="ko-KR" sz="27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5. </a:t>
                </a:r>
                <a:r>
                  <a:rPr lang="ko-KR" altLang="en-US" sz="27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최적 정책 반환</a:t>
                </a:r>
                <a:endParaRPr lang="en-US" altLang="ko-KR" sz="2700" b="1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정해진 수의 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episode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가 완료 시</a:t>
                </a:r>
                <a:r>
                  <a:rPr lang="en-US" altLang="ko-KR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, 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학습된 </a:t>
                </a:r>
                <a:r>
                  <a:rPr lang="ko-KR" altLang="en-US" sz="2000" dirty="0" err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액터</a:t>
                </a:r>
                <a:r>
                  <a:rPr lang="ko-KR" altLang="en-US" sz="20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 네트워크 </a:t>
                </a:r>
                <a14:m>
                  <m:oMath xmlns:m="http://schemas.openxmlformats.org/officeDocument/2006/math">
                    <m:r>
                      <a:rPr lang="en-US" altLang="ko-KR" sz="2000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(</m:t>
                    </m:r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𝜋</m:t>
                    </m:r>
                    <m: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_</m:t>
                    </m:r>
                    <m:r>
                      <m:rPr>
                        <m:sty m:val="p"/>
                      </m:rPr>
                      <a:rPr lang="en-US" altLang="ko-KR" sz="20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v</m:t>
                    </m:r>
                    <m:d>
                      <m:dPr>
                        <m:ctrlPr>
                          <a:rPr lang="en-US" altLang="ko-KR" sz="2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dirty="0" err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Pr>
                          <m:e>
                            <m:r>
                              <a:rPr lang="en-US" altLang="ko-KR" sz="2000" i="1" dirty="0" err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sz="2000" i="1" dirty="0" err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𝑣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sSubSupPr>
                          <m:e>
                            <m:r>
                              <a:rPr lang="ko-KR" altLang="en-US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𝜋</m:t>
                            </m:r>
                          </m:sup>
                        </m:sSubSup>
                      </m:e>
                    </m:d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)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가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상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대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방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의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혼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합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전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략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에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대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한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최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적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순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수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전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략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최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적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응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답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으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로</m:t>
                    </m:r>
                    <m:r>
                      <a:rPr lang="en-US" altLang="ko-KR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반</m:t>
                    </m:r>
                    <m:r>
                      <a:rPr lang="ko-KR" altLang="en-US" sz="20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환</m:t>
                    </m:r>
                  </m:oMath>
                </a14:m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 algn="l">
                  <a:lnSpc>
                    <a:spcPts val="3779"/>
                  </a:lnSpc>
                  <a:spcBef>
                    <a:spcPct val="0"/>
                  </a:spcBef>
                </a:pPr>
                <a:endParaRPr lang="en-US" altLang="ko-KR" sz="2000" dirty="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B811F2-0A0C-A2F6-1AA7-83EE77715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04" y="1881555"/>
                <a:ext cx="12962682" cy="8225585"/>
              </a:xfrm>
              <a:prstGeom prst="rect">
                <a:avLst/>
              </a:prstGeom>
              <a:blipFill>
                <a:blip r:embed="rId4"/>
                <a:stretch>
                  <a:fillRect l="-1599" t="-8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16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실험 및 결과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30207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859895"/>
            <a:ext cx="922020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 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– 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네트워크 침입 탐지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549640" y="3155681"/>
            <a:ext cx="9753600" cy="239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데이터셋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 CICIDS2017 (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약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300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만개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78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 특징 포함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IDS: Suricata (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오픈소스 네트워크 침입 감지 시스템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Suricata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통한 이상 탐지 후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SAC-AP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활용해 우선순위 파악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BEC743-7047-4E2B-E415-9F8272E8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99340"/>
            <a:ext cx="4996950" cy="2958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E7AAD4-D1CB-A4F4-0C42-E8EF5580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872456"/>
            <a:ext cx="5181600" cy="3120872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4A19ADA1-1A29-0325-65BE-0327AF11C386}"/>
              </a:ext>
            </a:extLst>
          </p:cNvPr>
          <p:cNvSpPr txBox="1"/>
          <p:nvPr/>
        </p:nvSpPr>
        <p:spPr>
          <a:xfrm>
            <a:off x="1644150" y="5143500"/>
            <a:ext cx="9753600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Fig6. </a:t>
            </a: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 예산 고정</a:t>
            </a:r>
            <a:r>
              <a:rPr lang="en-US" altLang="ko-KR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 예산 변화</a:t>
            </a:r>
            <a:endParaRPr lang="en-US" altLang="ko-KR" sz="265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B372C0-B88D-0E4F-2038-503CE0A51FDE}"/>
              </a:ext>
            </a:extLst>
          </p:cNvPr>
          <p:cNvSpPr txBox="1"/>
          <p:nvPr/>
        </p:nvSpPr>
        <p:spPr>
          <a:xfrm>
            <a:off x="8534400" y="5648430"/>
            <a:ext cx="9753600" cy="1912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DDPG-MIX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및 다른 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Baseline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방법 대비 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SAC-AP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 월등한 성능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방어자의 손실 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30%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감소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방어자가 공격자의 예산을 모를 때에도 높은 강건성 유지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A1B765E-4C00-B63E-999F-61517A3AF388}"/>
              </a:ext>
            </a:extLst>
          </p:cNvPr>
          <p:cNvSpPr txBox="1"/>
          <p:nvPr/>
        </p:nvSpPr>
        <p:spPr>
          <a:xfrm>
            <a:off x="1500051" y="9119407"/>
            <a:ext cx="9753600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Fig7.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 예산 변화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 예산 고정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연구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계획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4952" y="944123"/>
            <a:ext cx="2465272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연구 계획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9D85A41-7E4A-32F2-F1C8-48A218DEEA42}"/>
              </a:ext>
            </a:extLst>
          </p:cNvPr>
          <p:cNvSpPr txBox="1"/>
          <p:nvPr/>
        </p:nvSpPr>
        <p:spPr>
          <a:xfrm>
            <a:off x="533400" y="1977133"/>
            <a:ext cx="17526000" cy="6785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기존의 이상탐지</a:t>
            </a:r>
            <a:endParaRPr lang="en-US" altLang="ko-KR" sz="2699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딥러닝 및 </a:t>
            </a:r>
            <a:r>
              <a:rPr lang="ko-KR" altLang="en-US" sz="2000" b="1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머신러닝을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통한 이상치 탐지를 진행 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ex) Auto Encoder, FFT, RL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등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이상 탐지에서의 </a:t>
            </a:r>
            <a:r>
              <a:rPr lang="ko-KR" altLang="en-US" sz="2000" b="1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오탐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발생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즉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이상치로 판별된 데이터 중 정상치 포함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이를 보정할 후속 모델의 필요성 증가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altLang="ko-KR" sz="27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SAC-AP</a:t>
            </a:r>
            <a:r>
              <a:rPr lang="ko-KR" altLang="en-US" sz="27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활용한 후처리 모델</a:t>
            </a:r>
            <a:endParaRPr lang="en-US" altLang="ko-KR" sz="27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경보 우선순위를 기반으로 하는 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SAC-AP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의 우선순위 선정 알고리즘을 채용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이상치에 우선순위를 지정 따라서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참 이상치를 선정가능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방어자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(Defender): SAP-AP Agent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 되어 생성된 이상치 중 어떤 것을 조사할지 결정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공격자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(Adversary):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실제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위협을 유발하는 이상치를 생성하려고 시도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상태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(State):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시스템의 이상 관련 정보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행동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(Action):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특정 이상치 또는 이상치 유형을 조사할지 여부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또는 이상치 탐지 모델의 특정 파라미터를 조정하는 결정</a:t>
            </a:r>
            <a:endParaRPr lang="en-US" altLang="ko-KR" sz="20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보상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(Reward): 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성공적으로 참 이상치를 탐지하고 조치했을 때 긍정적인 보상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000" b="1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오탐을</a:t>
            </a:r>
            <a:r>
              <a:rPr lang="ko-KR" altLang="en-US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조사하거나 참 이상치를 놓쳤을 때 손실을 받도록 조정</a:t>
            </a:r>
            <a:r>
              <a:rPr lang="en-US" altLang="ko-KR" sz="20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endParaRPr lang="en-US" altLang="ko-KR" sz="27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Github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AC668-7F80-612A-0841-FC983645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7DB09A-A764-6F23-2260-ED9BF4B852F6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3F494AC-3D9B-EA85-CFEF-58DF2FF43728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B34D35-DE55-D39F-3C5F-410182ACCC9B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5DAD96BA-468A-78EA-54D2-E92596FA7299}"/>
              </a:ext>
            </a:extLst>
          </p:cNvPr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697446-4A55-CFAF-43E4-B2E1B98D009E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7DED41-1BB3-C3CC-D933-C9AA8E5077D9}"/>
              </a:ext>
            </a:extLst>
          </p:cNvPr>
          <p:cNvSpPr txBox="1"/>
          <p:nvPr/>
        </p:nvSpPr>
        <p:spPr>
          <a:xfrm>
            <a:off x="1720816" y="7381822"/>
            <a:ext cx="3041982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99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권우현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E11FF519-1715-03BC-8A2C-AF62BF6D3281}"/>
              </a:ext>
            </a:extLst>
          </p:cNvPr>
          <p:cNvSpPr txBox="1"/>
          <p:nvPr/>
        </p:nvSpPr>
        <p:spPr>
          <a:xfrm>
            <a:off x="1123950" y="944123"/>
            <a:ext cx="3137198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E236AD-A138-B065-F68B-6A8DD232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859" y="1678414"/>
            <a:ext cx="4648200" cy="178049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F824D3B3-6334-CAF3-F53D-8D18E4C94980}"/>
              </a:ext>
            </a:extLst>
          </p:cNvPr>
          <p:cNvSpPr txBox="1"/>
          <p:nvPr/>
        </p:nvSpPr>
        <p:spPr>
          <a:xfrm>
            <a:off x="6633681" y="7572322"/>
            <a:ext cx="4865644" cy="1423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이정섭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</a:rPr>
              <a:t>과거에 활동한 내역 표로 정리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</a:rPr>
              <a:t>과거 자료 정리 후 더 추가할 예정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965CD7D-DB52-FFBB-81E5-5392A4890448}"/>
              </a:ext>
            </a:extLst>
          </p:cNvPr>
          <p:cNvSpPr txBox="1"/>
          <p:nvPr/>
        </p:nvSpPr>
        <p:spPr>
          <a:xfrm>
            <a:off x="12648605" y="7572322"/>
            <a:ext cx="4757454" cy="142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정민성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진행 중인 프로젝트 정리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강화학습 알고리즘 개념 정리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527185-7392-2AA0-53AD-54A4738B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842" y="3612733"/>
            <a:ext cx="4353458" cy="3061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D3369-1F86-A8F3-8D2F-49FB79394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219" y="3608851"/>
            <a:ext cx="5025562" cy="15923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D10A55-4681-EBAA-21AC-87107AE23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4" y="1841299"/>
            <a:ext cx="5296172" cy="4064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DCE6F8-7EDF-1FBD-86A8-C80360FDA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14" y="2443092"/>
            <a:ext cx="1657323" cy="1423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C2A620-DF25-3699-4E9D-BA256893E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56" y="5251841"/>
            <a:ext cx="5327429" cy="17210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015C0D-2FCE-60CB-26B2-59005FE21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8626" y="2443092"/>
            <a:ext cx="3538460" cy="27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4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881DD23E-F689-6089-6F8B-B42858A9EA77}"/>
              </a:ext>
            </a:extLst>
          </p:cNvPr>
          <p:cNvSpPr txBox="1"/>
          <p:nvPr/>
        </p:nvSpPr>
        <p:spPr>
          <a:xfrm>
            <a:off x="2743200" y="4991100"/>
            <a:ext cx="13188417" cy="1072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11500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  <a:endParaRPr lang="en-US" sz="11500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549886" y="2517677"/>
            <a:ext cx="3052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논문 소개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49886" y="3644929"/>
            <a:ext cx="378548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배경지식 설명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13163" y="4768800"/>
            <a:ext cx="52542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SAC-AP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67600" y="5845270"/>
            <a:ext cx="378547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논문 </a:t>
            </a:r>
            <a:r>
              <a:rPr lang="en-US" sz="4800" spc="-182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7600" y="6923185"/>
            <a:ext cx="3052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4800" spc="-182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53309" y="2112628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99253" y="3234603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95325" y="4363074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91145" y="5486945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1145" y="6614855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논문 소개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논문</a:t>
            </a: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소개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56578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연구 배경 및 문제 정의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21723" y="2317626"/>
            <a:ext cx="14097000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문제 정의</a:t>
            </a:r>
            <a:endParaRPr lang="en-US" altLang="ko-KR" sz="2800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침입 탐지 시스템은 대량의 경보 생성</a:t>
            </a:r>
            <a:r>
              <a:rPr lang="en-US" altLang="ko-KR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, </a:t>
            </a:r>
            <a:r>
              <a:rPr lang="ko-KR" altLang="en-US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그 중 대부분이 </a:t>
            </a:r>
            <a:r>
              <a:rPr lang="ko-KR" altLang="en-US" sz="2800" dirty="0" err="1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오탐</a:t>
            </a:r>
            <a:endParaRPr lang="en-US" altLang="ko-KR" sz="2800" dirty="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보안 전문가의 위협 식별 및 조사를 위해 경보 우선순위 지정 필요성 증대</a:t>
            </a:r>
            <a:endParaRPr lang="en-US" sz="2800" dirty="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EE10769-3E0A-6197-AD72-6F7167D2B3E6}"/>
              </a:ext>
            </a:extLst>
          </p:cNvPr>
          <p:cNvSpPr txBox="1"/>
          <p:nvPr/>
        </p:nvSpPr>
        <p:spPr>
          <a:xfrm>
            <a:off x="1221723" y="4514147"/>
            <a:ext cx="16529115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Bold"/>
                <a:ea typeface="윤고딕 Bold"/>
                <a:cs typeface="윤고딕 Light"/>
                <a:sym typeface="윤고딕 Light"/>
              </a:rPr>
              <a:t>기존 경보 우선순위 지정 방식의 한계</a:t>
            </a:r>
            <a:endParaRPr lang="en-US" altLang="ko-KR" sz="2800" dirty="0">
              <a:solidFill>
                <a:srgbClr val="191919"/>
              </a:solidFill>
              <a:latin typeface="윤고딕 Bold"/>
              <a:ea typeface="윤고딕 Bold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지도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/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비지도 </a:t>
            </a:r>
            <a:r>
              <a:rPr lang="ko-KR" altLang="en-US" sz="2800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머신러닝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대규모 데이터셋에서 성능 저하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유동적인 공격 패턴 대응 불가</a:t>
            </a:r>
            <a:endParaRPr lang="en-US" altLang="ko-KR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DDPG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 </a:t>
            </a:r>
            <a:r>
              <a:rPr lang="ko-KR" altLang="en-US" sz="2800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과적합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문제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탐색 능력 부족 및 무작위 환경에 부적합</a:t>
            </a:r>
            <a:r>
              <a:rPr 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endParaRPr lang="en-US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BD459EE-64EA-7E7A-B0DE-305F81E9ACA3}"/>
              </a:ext>
            </a:extLst>
          </p:cNvPr>
          <p:cNvSpPr txBox="1"/>
          <p:nvPr/>
        </p:nvSpPr>
        <p:spPr>
          <a:xfrm>
            <a:off x="1221723" y="6529841"/>
            <a:ext cx="9251394" cy="315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ko-KR" altLang="en-US" sz="280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해결방안</a:t>
            </a:r>
            <a:endParaRPr lang="en-US" altLang="ko-KR" sz="280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유동적 공격 패턴 대응</a:t>
            </a:r>
            <a:endParaRPr lang="en-US" altLang="ko-KR" sz="280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대규모 데이터셋에서도 효과적</a:t>
            </a:r>
            <a:endParaRPr lang="en-US" altLang="ko-KR" sz="280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 err="1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과적합</a:t>
            </a:r>
            <a:r>
              <a:rPr lang="ko-KR" altLang="en-US" sz="280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 해결 및 효율적인 탐색 능력 보유</a:t>
            </a:r>
            <a:endParaRPr lang="en-US" altLang="ko-KR" sz="280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  <a:p>
            <a:pPr marL="571500" indent="-571500" algn="l">
              <a:lnSpc>
                <a:spcPts val="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무작위 환경에서도 안정적인 성능</a:t>
            </a:r>
            <a:endParaRPr lang="en-US" sz="280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A306-77E5-8061-4FE4-2FF3E45A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8112613-1F6E-6AAD-7E97-0A8E616F2A83}"/>
              </a:ext>
            </a:extLst>
          </p:cNvPr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00" spc="-214">
                <a:solidFill>
                  <a:srgbClr val="191919"/>
                </a:solidFill>
                <a:latin typeface="윤고딕 Bold"/>
                <a:ea typeface="윤고딕 Bold"/>
              </a:rPr>
              <a:t>배경 지식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5552DC0-07D2-FECA-9523-84B053DFD5C6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01EAA42-3782-FCFA-73F6-B6DF68BFBC7C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51DF7D1-9F66-8752-E721-4106AAAC60C9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295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5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배경 지식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6508" y="890961"/>
            <a:ext cx="6705110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강화학습(RL) 기본 개념</a:t>
            </a:r>
          </a:p>
        </p:txBody>
      </p:sp>
      <p:sp>
        <p:nvSpPr>
          <p:cNvPr id="14" name="AutoShape 14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981312FD-1133-51D2-638E-471B6B952C4F}"/>
                  </a:ext>
                </a:extLst>
              </p:cNvPr>
              <p:cNvSpPr txBox="1"/>
              <p:nvPr/>
            </p:nvSpPr>
            <p:spPr>
              <a:xfrm>
                <a:off x="1155269" y="1895880"/>
                <a:ext cx="11215257" cy="24928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강화학습은 지능형 에이전트가 환경과 상호작용하는 과정</a:t>
                </a: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에이전트는 상태(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𝑆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를 관찰하고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𝜋</m:t>
                    </m:r>
                    <m:d>
                      <m:dPr>
                        <m:ctrlPr>
                          <a:rPr lang="en-US" altLang="ko-KR" sz="28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 panose="020B0600000101010101" charset="-127"/>
                            <a:cs typeface="윤고딕 Light"/>
                          </a:rPr>
                        </m:ctrlPr>
                      </m:dPr>
                      <m:e>
                        <m:r>
                          <a:rPr lang="en-US" altLang="ko-KR" sz="2800" i="1" dirty="0" err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 panose="020B0600000101010101" charset="-127"/>
                            <a:cs typeface="윤고딕 Light"/>
                          </a:rPr>
                          <m:t>𝑎</m:t>
                        </m:r>
                      </m:e>
                      <m:e>
                        <m:r>
                          <a:rPr lang="en-US" altLang="ko-KR" sz="2800" i="1" dirty="0" err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 panose="020B0600000101010101" charset="-127"/>
                            <a:cs typeface="윤고딕 Light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에 따라 행동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𝑎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결과로 보상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𝑅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)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을 받고 다음 상태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𝑆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)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로 이동</a:t>
                </a:r>
                <a:endParaRPr lang="en-US" altLang="ko-KR" sz="2800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목표는 총 보상을 최대화하고 최적 정책을 얻는 것</a:t>
                </a:r>
              </a:p>
            </p:txBody>
          </p:sp>
        </mc:Choice>
        <mc:Fallback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981312FD-1133-51D2-638E-471B6B952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9" y="1895880"/>
                <a:ext cx="11215257" cy="2492862"/>
              </a:xfrm>
              <a:prstGeom prst="rect">
                <a:avLst/>
              </a:prstGeom>
              <a:blipFill>
                <a:blip r:embed="rId3"/>
                <a:stretch>
                  <a:fillRect l="-1958" b="-7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0234CF36-126E-B94C-F3E9-FFB2E0D00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267" y="6309332"/>
            <a:ext cx="3791479" cy="914528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FCEE6B-6F70-A6C6-8BDB-3FA76852D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267" y="8140031"/>
            <a:ext cx="4915586" cy="933580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087EA5-04C8-EDF6-F4A0-1E83982AF590}"/>
              </a:ext>
            </a:extLst>
          </p:cNvPr>
          <p:cNvSpPr txBox="1"/>
          <p:nvPr/>
        </p:nvSpPr>
        <p:spPr>
          <a:xfrm>
            <a:off x="1155268" y="4715344"/>
            <a:ext cx="179693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ko-KR" altLang="en-US" sz="2800" b="1">
                <a:solidFill>
                  <a:srgbClr val="191919"/>
                </a:solidFill>
                <a:latin typeface="+mj-ea"/>
                <a:ea typeface="+mj-ea"/>
                <a:cs typeface="윤고딕 Light"/>
                <a:sym typeface="윤고딕 Light"/>
              </a:rPr>
              <a:t>핵심 함수</a:t>
            </a:r>
            <a:endParaRPr lang="en-US" altLang="ko-KR" sz="2800" b="1">
              <a:solidFill>
                <a:srgbClr val="191919"/>
              </a:solidFill>
              <a:latin typeface="+mj-ea"/>
              <a:ea typeface="+mj-ea"/>
              <a:cs typeface="윤고딕 Light"/>
              <a:sym typeface="윤고딕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BB3D7-D1BA-F3F7-BB16-4398229D18CF}"/>
              </a:ext>
            </a:extLst>
          </p:cNvPr>
          <p:cNvSpPr txBox="1"/>
          <p:nvPr/>
        </p:nvSpPr>
        <p:spPr>
          <a:xfrm>
            <a:off x="1132010" y="5605287"/>
            <a:ext cx="4409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rgbClr val="191919"/>
                </a:solidFill>
                <a:latin typeface="윤고딕 Light"/>
                <a:ea typeface="윤고딕 Light"/>
              </a:rPr>
              <a:t>가치 함수</a:t>
            </a:r>
            <a:r>
              <a:rPr lang="en-US" altLang="ko-KR" sz="2800">
                <a:solidFill>
                  <a:srgbClr val="191919"/>
                </a:solidFill>
                <a:latin typeface="윤고딕 Light"/>
                <a:ea typeface="윤고딕 Light"/>
              </a:rPr>
              <a:t>(Value Function)</a:t>
            </a:r>
            <a:endParaRPr lang="ko-KR" alt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86A35-6CE9-FCDC-0721-63139B7FFF97}"/>
              </a:ext>
            </a:extLst>
          </p:cNvPr>
          <p:cNvSpPr txBox="1"/>
          <p:nvPr/>
        </p:nvSpPr>
        <p:spPr>
          <a:xfrm>
            <a:off x="1132010" y="7442011"/>
            <a:ext cx="6212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rgbClr val="191919"/>
                </a:solidFill>
                <a:latin typeface="윤고딕 Light"/>
                <a:ea typeface="윤고딕 Light"/>
              </a:rPr>
              <a:t>행동 가치 함수</a:t>
            </a:r>
            <a:r>
              <a:rPr lang="en-US" altLang="ko-KR" sz="2800">
                <a:solidFill>
                  <a:srgbClr val="191919"/>
                </a:solidFill>
                <a:latin typeface="윤고딕 Light"/>
                <a:ea typeface="윤고딕 Light"/>
              </a:rPr>
              <a:t>(Action Value Function)</a:t>
            </a:r>
            <a:endParaRPr lang="ko-KR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 지식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24331" y="4272902"/>
            <a:ext cx="9770378" cy="239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</a:t>
            </a:r>
            <a:endParaRPr lang="en-US" altLang="ko-KR" sz="28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정책에 따라서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상태에서의 행동 결정</a:t>
            </a:r>
            <a:endParaRPr lang="en-US" altLang="ko-KR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환경으로부터 입력 받은 상태 기반으로 행동을 선택해 환경에 전달</a:t>
            </a:r>
            <a:endParaRPr lang="en-US" altLang="ko-KR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C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크리틱</a:t>
            </a:r>
            <a:r>
              <a:rPr lang="ko-KR" altLang="en-US" sz="2800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제공하는 가치 정보를 통해 </a:t>
            </a:r>
            <a:r>
              <a:rPr lang="ko-KR" altLang="en-US" sz="2800" dirty="0">
                <a:solidFill>
                  <a:srgbClr val="C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정책 업데이트</a:t>
            </a:r>
            <a:endParaRPr lang="en-US" sz="2800" dirty="0">
              <a:solidFill>
                <a:srgbClr val="C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3950" y="944123"/>
            <a:ext cx="61150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액터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-</a:t>
            </a:r>
            <a:r>
              <a:rPr lang="ko-KR" altLang="en-US" sz="4706" spc="-65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크리틱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방법론 개념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6F34D6-17E7-4057-EC24-1F876917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r="4666"/>
          <a:stretch>
            <a:fillRect/>
          </a:stretch>
        </p:blipFill>
        <p:spPr>
          <a:xfrm>
            <a:off x="500200" y="3133880"/>
            <a:ext cx="6842121" cy="4343395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531C6B4E-6F06-19A9-DB76-A49DFD80BFB1}"/>
              </a:ext>
            </a:extLst>
          </p:cNvPr>
          <p:cNvSpPr txBox="1"/>
          <p:nvPr/>
        </p:nvSpPr>
        <p:spPr>
          <a:xfrm>
            <a:off x="990600" y="7658100"/>
            <a:ext cx="8020050" cy="5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altLang="ko-KR" sz="28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Fig1. </a:t>
            </a:r>
            <a:r>
              <a:rPr lang="ko-KR" altLang="en-US" sz="28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환경</a:t>
            </a:r>
            <a:r>
              <a:rPr lang="en-US" altLang="ko-KR" sz="28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80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</a:t>
            </a:r>
            <a:r>
              <a:rPr lang="en-US" altLang="ko-KR" sz="28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80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크리틱</a:t>
            </a:r>
            <a:r>
              <a:rPr lang="ko-KR" altLang="en-US" sz="28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상호작용 흐름도</a:t>
            </a:r>
            <a:endParaRPr lang="en-US" sz="280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1434708-3235-B14C-B45F-1ED6BF4A35BE}"/>
              </a:ext>
            </a:extLst>
          </p:cNvPr>
          <p:cNvSpPr txBox="1"/>
          <p:nvPr/>
        </p:nvSpPr>
        <p:spPr>
          <a:xfrm>
            <a:off x="7840660" y="2241888"/>
            <a:ext cx="10210800" cy="1781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환경</a:t>
            </a:r>
            <a:endParaRPr lang="en-US" altLang="ko-KR" sz="28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에이전트가 상호작용하는 환경으로 모든 정책 및 상태 포함</a:t>
            </a:r>
            <a:endParaRPr lang="en-US" altLang="ko-KR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액터로부터 행동을 입력 받고</a:t>
            </a:r>
            <a:r>
              <a:rPr lang="en-US" altLang="ko-KR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보상과 다음 상태를 에이전트에게 제공</a:t>
            </a:r>
            <a:endParaRPr lang="en-US" altLang="ko-KR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AC433F6A-4EDF-98E5-D4D8-D7821FC7F39B}"/>
              </a:ext>
            </a:extLst>
          </p:cNvPr>
          <p:cNvSpPr txBox="1"/>
          <p:nvPr/>
        </p:nvSpPr>
        <p:spPr>
          <a:xfrm>
            <a:off x="7824331" y="6919470"/>
            <a:ext cx="10243457" cy="241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크리틱</a:t>
            </a:r>
            <a:endParaRPr lang="en-US" altLang="ko-KR" sz="2800" b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C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</a:t>
            </a:r>
            <a:r>
              <a:rPr lang="ko-KR" altLang="en-US" sz="2800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의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행동에 대한 </a:t>
            </a:r>
            <a:r>
              <a:rPr lang="ko-KR" altLang="en-US" sz="2800" dirty="0">
                <a:solidFill>
                  <a:srgbClr val="C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가치 평가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담당</a:t>
            </a:r>
            <a:endParaRPr lang="en-US" altLang="ko-KR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환경으로부터 보상과 상태를 입력 받아 </a:t>
            </a:r>
            <a:r>
              <a:rPr lang="ko-KR" altLang="en-US" sz="2800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액터의</a:t>
            </a:r>
            <a:r>
              <a:rPr lang="ko-KR" altLang="en-US" sz="28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현 상태에서 얻을 수 있는 총 기대가치 예측</a:t>
            </a:r>
            <a:endParaRPr lang="en-US" sz="2800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 지식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6800" y="2080314"/>
            <a:ext cx="7010400" cy="239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최대 엔트로피 강화학습 프레임워크 기반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Off-policy </a:t>
            </a:r>
            <a:r>
              <a:rPr lang="ko-KR" alt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</a:t>
            </a:r>
            <a:r>
              <a:rPr lang="ko-KR" alt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크리틱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알고리즘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기대보상을 최대화하는 동시에 엔트로피 최대화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" y="919977"/>
            <a:ext cx="91630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소프트 </a:t>
            </a:r>
            <a:r>
              <a:rPr lang="ko-KR" alt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액터</a:t>
            </a:r>
            <a:r>
              <a:rPr lang="en-US" altLang="ko-KR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-</a:t>
            </a:r>
            <a:r>
              <a:rPr lang="ko-KR" alt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크리틱</a:t>
            </a:r>
            <a:r>
              <a:rPr lang="en-US" altLang="ko-KR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SAC) </a:t>
            </a: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알고리즘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946AA19-EBE0-F53C-90BA-73CC8CCF166B}"/>
              </a:ext>
            </a:extLst>
          </p:cNvPr>
          <p:cNvSpPr txBox="1"/>
          <p:nvPr/>
        </p:nvSpPr>
        <p:spPr>
          <a:xfrm>
            <a:off x="1066800" y="4350254"/>
            <a:ext cx="70104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목표 함수</a:t>
            </a:r>
            <a:endParaRPr lang="en-US" altLang="ko-KR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92866F-BCB0-099F-C91C-0AA74BC9A203}"/>
                  </a:ext>
                </a:extLst>
              </p:cNvPr>
              <p:cNvSpPr txBox="1"/>
              <p:nvPr/>
            </p:nvSpPr>
            <p:spPr>
              <a:xfrm>
                <a:off x="152400" y="4853874"/>
                <a:ext cx="9437914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(. |</m:t>
                      </m:r>
                      <m:sSub>
                        <m:sSubPr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ko-KR" altLang="en-US" sz="280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b>
                        <m:sSubPr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[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 err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ko-KR" altLang="en-US" sz="28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(. |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)) ]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92866F-BCB0-099F-C91C-0AA74BC9A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853874"/>
                <a:ext cx="9437914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6A112A-F110-2DB5-CDA6-4CDA4660121F}"/>
                  </a:ext>
                </a:extLst>
              </p:cNvPr>
              <p:cNvSpPr txBox="1"/>
              <p:nvPr/>
            </p:nvSpPr>
            <p:spPr>
              <a:xfrm>
                <a:off x="990600" y="5942449"/>
                <a:ext cx="16268700" cy="3795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800" dirty="0">
                    <a:latin typeface="Cambria Math" panose="02040503050406030204" pitchFamily="18" charset="0"/>
                  </a:rPr>
                  <a:t>표</a:t>
                </a:r>
                <a14:m>
                  <m:oMath xmlns:m="http://schemas.openxmlformats.org/officeDocument/2006/math">
                    <m:r>
                      <a:rPr lang="ko-KR" altLang="en-US" sz="2800" b="1" i="1" dirty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1" i="1" dirty="0">
                        <a:latin typeface="Cambria Math" panose="02040503050406030204" pitchFamily="18" charset="0"/>
                      </a:rPr>
                      <m:t>설</m:t>
                    </m:r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명</m:t>
                    </m:r>
                  </m:oMath>
                </a14:m>
                <a:endParaRPr lang="en-US" altLang="ko-KR" sz="2800" b="1" i="1" dirty="0">
                  <a:latin typeface="Cambria Math" panose="02040503050406030204" pitchFamily="18" charset="0"/>
                </a:endParaRPr>
              </a:p>
              <a:p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(. |</m:t>
                    </m:r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i="1" dirty="0">
                    <a:latin typeface="Cambria Math" panose="02040503050406030204" pitchFamily="18" charset="0"/>
                  </a:rPr>
                  <a:t>:  </a:t>
                </a:r>
                <a:r>
                  <a:rPr lang="ko-KR" altLang="en-US" sz="2800" dirty="0">
                    <a:latin typeface="Cambria Math" panose="02040503050406030204" pitchFamily="18" charset="0"/>
                  </a:rPr>
                  <a:t>상태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에서의 엔트로피와</a:t>
                </a:r>
                <a:r>
                  <a:rPr lang="en-US" altLang="ko-KR" sz="2800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sz="2800" dirty="0">
                    <a:latin typeface="Cambria Math" panose="02040503050406030204" pitchFamily="18" charset="0"/>
                  </a:rPr>
                  <a:t>그에 따른 기대보상을 최대화하는 정책의 확률 분포</a:t>
                </a: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시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점 </a:t>
                </a:r>
                <a:r>
                  <a:rPr lang="en-US" altLang="ko-KR" sz="2800" dirty="0">
                    <a:latin typeface="Cambria Math" panose="02040503050406030204" pitchFamily="18" charset="0"/>
                  </a:rPr>
                  <a:t>t</a:t>
                </a:r>
                <a:r>
                  <a:rPr lang="ko-KR" altLang="en-US" sz="2800" dirty="0">
                    <a:latin typeface="Cambria Math" panose="02040503050406030204" pitchFamily="18" charset="0"/>
                  </a:rPr>
                  <a:t>에서의 보상</a:t>
                </a: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최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적 정책에 영향을 미치는 상관계수로 </a:t>
                </a:r>
                <a:r>
                  <a:rPr lang="en-US" altLang="ko-KR" sz="2800" dirty="0">
                    <a:latin typeface="Cambria Math" panose="02040503050406030204" pitchFamily="18" charset="0"/>
                  </a:rPr>
                  <a:t>0</a:t>
                </a:r>
                <a:r>
                  <a:rPr lang="ko-KR" altLang="en-US" sz="2800" dirty="0">
                    <a:latin typeface="Cambria Math" panose="02040503050406030204" pitchFamily="18" charset="0"/>
                  </a:rPr>
                  <a:t>이면 결정적</a:t>
                </a:r>
                <a:r>
                  <a:rPr lang="en-US" altLang="ko-KR" sz="2800" dirty="0">
                    <a:latin typeface="Cambria Math" panose="02040503050406030204" pitchFamily="18" charset="0"/>
                  </a:rPr>
                  <a:t>, </a:t>
                </a:r>
                <a:r>
                  <a:rPr lang="ko-KR" altLang="en-US" sz="2800" dirty="0">
                    <a:latin typeface="Cambria Math" panose="02040503050406030204" pitchFamily="18" charset="0"/>
                  </a:rPr>
                  <a:t>아니라면 확률적</a:t>
                </a: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sepChr m:val="∣"/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8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 dirty="0" err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ko-KR" altLang="en-US" sz="2800" i="1" dirty="0" err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: </a:t>
                </a:r>
                <a:r>
                  <a:rPr lang="ko-KR" altLang="en-US" sz="2800" dirty="0"/>
                  <a:t>정책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2800" dirty="0"/>
                  <a:t>의</a:t>
                </a:r>
                <a:r>
                  <a:rPr lang="en-US" sz="2800" dirty="0"/>
                  <a:t> </a:t>
                </a:r>
                <a:r>
                  <a:rPr lang="ko-KR" altLang="en-US" sz="2800" dirty="0"/>
                  <a:t>통제 하에 있는 방문했던 상태의 정책에 대한 엔트로피</a:t>
                </a:r>
                <a:endParaRPr lang="en-US" altLang="ko-KR" sz="2800" dirty="0"/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[..]: </m:t>
                    </m:r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정</m:t>
                    </m:r>
                  </m:oMath>
                </a14:m>
                <a:r>
                  <a:rPr lang="ko-KR" altLang="en-US" sz="2800" dirty="0"/>
                  <a:t>책이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2800" dirty="0"/>
                  <a:t>일 때</a:t>
                </a:r>
                <a:r>
                  <a:rPr lang="en-US" altLang="ko-KR" sz="2800" dirty="0"/>
                  <a:t>,</a:t>
                </a:r>
                <a:r>
                  <a:rPr lang="ko-KR" altLang="en-US" sz="2800" dirty="0"/>
                  <a:t> 괄호 안 표현식의 값이 가질 수 있는 평균이 최대값이 되는 정책 탐색</a:t>
                </a:r>
                <a:endParaRPr lang="en-US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6A112A-F110-2DB5-CDA6-4CDA4660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942449"/>
                <a:ext cx="16268700" cy="3795078"/>
              </a:xfrm>
              <a:prstGeom prst="rect">
                <a:avLst/>
              </a:prstGeom>
              <a:blipFill>
                <a:blip r:embed="rId3"/>
                <a:stretch>
                  <a:fillRect l="-787" t="-1608" b="-3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SAC-AP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109d4ab-a27d-423a-9e49-89bd4003003a}" enabled="0" method="" siteId="{3109d4ab-a27d-423a-9e49-89bd4003003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1924</Words>
  <Application>Microsoft Office PowerPoint</Application>
  <PresentationFormat>사용자 지정</PresentationFormat>
  <Paragraphs>175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Garet Light</vt:lpstr>
      <vt:lpstr>Glacial Indifference</vt:lpstr>
      <vt:lpstr>윤고딕 Light</vt:lpstr>
      <vt:lpstr>윤고딕</vt:lpstr>
      <vt:lpstr>Calibri</vt:lpstr>
      <vt:lpstr>윤고딕 Bold</vt:lpstr>
      <vt:lpstr>Arial</vt:lpstr>
      <vt:lpstr>Cambria Math</vt:lpstr>
      <vt:lpstr>Beautifully Delicious Script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권우현</dc:creator>
  <cp:lastModifiedBy>권우현</cp:lastModifiedBy>
  <cp:revision>2</cp:revision>
  <dcterms:created xsi:type="dcterms:W3CDTF">2006-08-16T00:00:00Z</dcterms:created>
  <dcterms:modified xsi:type="dcterms:W3CDTF">2025-09-05T09:04:35Z</dcterms:modified>
  <dc:identifier>DAGyEedlqhA</dc:identifier>
</cp:coreProperties>
</file>